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Nuni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notesMaster" Target="notesMasters/notesMaster1.xml"/><Relationship Id="rId19" Type="http://schemas.openxmlformats.org/officeDocument/2006/relationships/font" Target="fonts/Nunito-boldItalic.fntdata"/><Relationship Id="rId6" Type="http://schemas.openxmlformats.org/officeDocument/2006/relationships/slide" Target="slides/slide1.xml"/><Relationship Id="rId18" Type="http://schemas.openxmlformats.org/officeDocument/2006/relationships/font" Target="fonts/Nuni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Title page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f5cf2877ac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f5cf2877ac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f5cf2877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f5cf2877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Overveiw</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f5cf2877a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f5cf2877a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300">
                <a:solidFill>
                  <a:srgbClr val="233A44"/>
                </a:solidFill>
                <a:latin typeface="Calibri"/>
                <a:ea typeface="Calibri"/>
                <a:cs typeface="Calibri"/>
                <a:sym typeface="Calibri"/>
              </a:rPr>
              <a:t>So far this has not been tried in the real world and is only in the development stage. There have been many tests done to test the idea of adding a rotating living quarters into spaceships but not yet has it been implemented into the real world. So not much history is made around this subject.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f5cf2877ac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f5cf2877ac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233A44"/>
                </a:solidFill>
                <a:latin typeface="Calibri"/>
                <a:ea typeface="Calibri"/>
                <a:cs typeface="Calibri"/>
                <a:sym typeface="Calibri"/>
              </a:rPr>
              <a:t>There is still a lot of research and development that needs to be done but we can imagine that in the future, when people widespread go into space, there will be some kind of artificial gravity in order to keep the human body structure healthy and the same as on earth</a:t>
            </a:r>
            <a:endParaRPr sz="1300">
              <a:solidFill>
                <a:srgbClr val="233A44"/>
              </a:solidFill>
              <a:latin typeface="Calibri"/>
              <a:ea typeface="Calibri"/>
              <a:cs typeface="Calibri"/>
              <a:sym typeface="Calibri"/>
            </a:endParaRPr>
          </a:p>
          <a:p>
            <a:pPr indent="0" lvl="0" marL="0" rtl="0" algn="l">
              <a:spcBef>
                <a:spcPts val="12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f5cf2877ac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f5cf2877ac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233A44"/>
                </a:solidFill>
                <a:latin typeface="Calibri"/>
                <a:ea typeface="Calibri"/>
                <a:cs typeface="Calibri"/>
                <a:sym typeface="Calibri"/>
              </a:rPr>
              <a:t>Astronauts no longer have issues with the change coming back to earth with the dramatic change in gravity. This means that less astronauts will pass out or have health issues when they come back from extended time in space.</a:t>
            </a:r>
            <a:endParaRPr sz="1300">
              <a:solidFill>
                <a:srgbClr val="233A44"/>
              </a:solidFill>
              <a:latin typeface="Calibri"/>
              <a:ea typeface="Calibri"/>
              <a:cs typeface="Calibri"/>
              <a:sym typeface="Calibri"/>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f5cf2877ac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f5cf2877ac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300">
                <a:solidFill>
                  <a:srgbClr val="233A44"/>
                </a:solidFill>
                <a:latin typeface="Calibri"/>
                <a:ea typeface="Calibri"/>
                <a:cs typeface="Calibri"/>
                <a:sym typeface="Calibri"/>
              </a:rPr>
              <a:t>Cost and logistics. It is very hard to get a big spinning spacecraft into space from earth. This will and has taken a lot of money and time and we still cannot put a spacecraft into space with this technology.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f5cf2877ac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f5cf2877ac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So, in space, there are a number of things that we know are affected by the loss of gravity or by microgravity, and those happen with those systems that we know are affected by gravity. So, we lose bone mass, bone mineral density. We lose muscle mass. We lose some of our cardiovascular function but it's actually hard to measure until people come back to Earth and then we start seeing that there's a change there.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f5cf2877ac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f5cf2877ac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The thought is again that by using artificial gravity we could offset all those affects. By having some kind of the </a:t>
            </a:r>
            <a:r>
              <a:rPr i="1" lang="en" sz="1050">
                <a:solidFill>
                  <a:schemeClr val="dk1"/>
                </a:solidFill>
              </a:rPr>
              <a:t>g</a:t>
            </a:r>
            <a:r>
              <a:rPr lang="en" sz="1050">
                <a:solidFill>
                  <a:schemeClr val="dk1"/>
                </a:solidFill>
                <a:highlight>
                  <a:srgbClr val="FFFFFF"/>
                </a:highlight>
              </a:rPr>
              <a:t> level, maybe 1 </a:t>
            </a:r>
            <a:r>
              <a:rPr i="1" lang="en" sz="1050">
                <a:solidFill>
                  <a:schemeClr val="dk1"/>
                </a:solidFill>
              </a:rPr>
              <a:t>g</a:t>
            </a:r>
            <a:r>
              <a:rPr lang="en" sz="1050">
                <a:solidFill>
                  <a:schemeClr val="dk1"/>
                </a:solidFill>
                <a:highlight>
                  <a:srgbClr val="FFFFFF"/>
                </a:highlight>
              </a:rPr>
              <a:t>, maybe less, we don't know exactly what the right </a:t>
            </a:r>
            <a:r>
              <a:rPr i="1" lang="en" sz="1050">
                <a:solidFill>
                  <a:schemeClr val="dk1"/>
                </a:solidFill>
              </a:rPr>
              <a:t>g</a:t>
            </a:r>
            <a:r>
              <a:rPr lang="en" sz="1050">
                <a:solidFill>
                  <a:schemeClr val="dk1"/>
                </a:solidFill>
                <a:highlight>
                  <a:srgbClr val="FFFFFF"/>
                </a:highlight>
              </a:rPr>
              <a:t> level is, and maybe a rotating station and maybe not, maybe part of the station rotating or maybe just rotating the people inside the station for part of the day. Realize that the gravity effect is predominately when we're upright with respect to the Earth.</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f5cf2877ac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f5cf2877ac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233A44"/>
                </a:solidFill>
                <a:latin typeface="Calibri"/>
                <a:ea typeface="Calibri"/>
                <a:cs typeface="Calibri"/>
                <a:sym typeface="Calibri"/>
              </a:rPr>
              <a:t>I really like the idea of space and I feel that there is definitely a problem when it comes to gravity. I think that the human body needs around one g of gravity in order to be healthy. So I like the idea of this technology. I do think it has a long way to go until it can be put into wide scale use.</a:t>
            </a:r>
            <a:endParaRPr sz="1300">
              <a:solidFill>
                <a:srgbClr val="233A44"/>
              </a:solidFill>
              <a:latin typeface="Calibri"/>
              <a:ea typeface="Calibri"/>
              <a:cs typeface="Calibri"/>
              <a:sym typeface="Calibri"/>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space.com/artificial-gravity" TargetMode="External"/><Relationship Id="rId4" Type="http://schemas.openxmlformats.org/officeDocument/2006/relationships/hyperlink" Target="https://www.nasa.gov/johnson/HWHAP/artificial-gravity" TargetMode="External"/><Relationship Id="rId5" Type="http://schemas.openxmlformats.org/officeDocument/2006/relationships/hyperlink" Target="https://www.snexplores.org/article/staying-grounded-in-space-requires-artificial-gravity" TargetMode="External"/><Relationship Id="rId6" Type="http://schemas.openxmlformats.org/officeDocument/2006/relationships/hyperlink" Target="https://www.frontiersin.org/articles/10.3389/fphys.2022.952723/ful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slide" Target="/ppt/slides/slide2.xml"/><Relationship Id="rId4" Type="http://schemas.openxmlformats.org/officeDocument/2006/relationships/slide" Target="/ppt/slides/slide3.xml"/><Relationship Id="rId11" Type="http://schemas.openxmlformats.org/officeDocument/2006/relationships/slide" Target="/ppt/slides/slide10.xml"/><Relationship Id="rId10" Type="http://schemas.openxmlformats.org/officeDocument/2006/relationships/slide" Target="/ppt/slides/slide9.xml"/><Relationship Id="rId9" Type="http://schemas.openxmlformats.org/officeDocument/2006/relationships/slide" Target="/ppt/slides/slide8.xml"/><Relationship Id="rId5" Type="http://schemas.openxmlformats.org/officeDocument/2006/relationships/slide" Target="/ppt/slides/slide4.xml"/><Relationship Id="rId6" Type="http://schemas.openxmlformats.org/officeDocument/2006/relationships/slide" Target="/ppt/slides/slide5.xml"/><Relationship Id="rId7" Type="http://schemas.openxmlformats.org/officeDocument/2006/relationships/slide" Target="/ppt/slides/slide6.xml"/><Relationship Id="rId8" Type="http://schemas.openxmlformats.org/officeDocument/2006/relationships/slide" Target="/ppt/slides/slide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Artificial Gravity</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Cole Christensen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References</a:t>
            </a:r>
            <a:endParaRPr/>
          </a:p>
        </p:txBody>
      </p:sp>
      <p:sp>
        <p:nvSpPr>
          <p:cNvPr id="192" name="Google Shape;192;p22"/>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hlink"/>
                </a:solidFill>
                <a:hlinkClick r:id="rId3"/>
              </a:rPr>
              <a:t>SPACE.COM</a:t>
            </a:r>
            <a:endParaRPr/>
          </a:p>
          <a:p>
            <a:pPr indent="0" lvl="0" marL="0" rtl="0" algn="l">
              <a:spcBef>
                <a:spcPts val="1200"/>
              </a:spcBef>
              <a:spcAft>
                <a:spcPts val="0"/>
              </a:spcAft>
              <a:buNone/>
            </a:pPr>
            <a:r>
              <a:rPr lang="en" u="sng">
                <a:solidFill>
                  <a:schemeClr val="hlink"/>
                </a:solidFill>
                <a:hlinkClick r:id="rId4"/>
              </a:rPr>
              <a:t>NASA.GOV/HWHAP</a:t>
            </a:r>
            <a:endParaRPr/>
          </a:p>
          <a:p>
            <a:pPr indent="0" lvl="0" marL="0" rtl="0" algn="l">
              <a:spcBef>
                <a:spcPts val="1200"/>
              </a:spcBef>
              <a:spcAft>
                <a:spcPts val="0"/>
              </a:spcAft>
              <a:buNone/>
            </a:pPr>
            <a:r>
              <a:rPr lang="en" u="sng">
                <a:solidFill>
                  <a:schemeClr val="hlink"/>
                </a:solidFill>
                <a:hlinkClick r:id="rId5"/>
              </a:rPr>
              <a:t>SENXPLORES.ORG</a:t>
            </a:r>
            <a:endParaRPr/>
          </a:p>
          <a:p>
            <a:pPr indent="0" lvl="0" marL="0" rtl="0" algn="l">
              <a:spcBef>
                <a:spcPts val="1200"/>
              </a:spcBef>
              <a:spcAft>
                <a:spcPts val="0"/>
              </a:spcAft>
              <a:buNone/>
            </a:pPr>
            <a:r>
              <a:rPr lang="en" u="sng">
                <a:solidFill>
                  <a:schemeClr val="hlink"/>
                </a:solidFill>
                <a:hlinkClick r:id="rId6"/>
              </a:rPr>
              <a:t>FRONTIERSIN.ORG</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Overview</a:t>
            </a:r>
            <a:endParaRPr/>
          </a:p>
        </p:txBody>
      </p:sp>
      <p:sp>
        <p:nvSpPr>
          <p:cNvPr id="135" name="Google Shape;135;p14"/>
          <p:cNvSpPr txBox="1"/>
          <p:nvPr>
            <p:ph idx="1" type="body"/>
          </p:nvPr>
        </p:nvSpPr>
        <p:spPr>
          <a:xfrm>
            <a:off x="819150" y="1990725"/>
            <a:ext cx="3686100" cy="2448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1800" u="sng">
                <a:solidFill>
                  <a:schemeClr val="hlink"/>
                </a:solidFill>
                <a:hlinkClick action="ppaction://hlinkshowjump?jump=firstslide"/>
              </a:rPr>
              <a:t>Slide 1 - Title Slide</a:t>
            </a:r>
            <a:endParaRPr sz="1800"/>
          </a:p>
          <a:p>
            <a:pPr indent="0" lvl="0" marL="0" rtl="0" algn="l">
              <a:spcBef>
                <a:spcPts val="1200"/>
              </a:spcBef>
              <a:spcAft>
                <a:spcPts val="0"/>
              </a:spcAft>
              <a:buNone/>
            </a:pPr>
            <a:r>
              <a:rPr lang="en" sz="1800" u="sng">
                <a:solidFill>
                  <a:schemeClr val="hlink"/>
                </a:solidFill>
                <a:hlinkClick action="ppaction://hlinksldjump" r:id="rId3"/>
              </a:rPr>
              <a:t>Slide 2 - Overview</a:t>
            </a:r>
            <a:endParaRPr sz="1800"/>
          </a:p>
          <a:p>
            <a:pPr indent="0" lvl="0" marL="0" rtl="0" algn="l">
              <a:spcBef>
                <a:spcPts val="1200"/>
              </a:spcBef>
              <a:spcAft>
                <a:spcPts val="0"/>
              </a:spcAft>
              <a:buNone/>
            </a:pPr>
            <a:r>
              <a:rPr lang="en" sz="1800" u="sng">
                <a:solidFill>
                  <a:schemeClr val="hlink"/>
                </a:solidFill>
                <a:hlinkClick action="ppaction://hlinksldjump" r:id="rId4"/>
              </a:rPr>
              <a:t>Slide 3 - History</a:t>
            </a:r>
            <a:endParaRPr sz="1800"/>
          </a:p>
          <a:p>
            <a:pPr indent="0" lvl="0" marL="0" rtl="0" algn="l">
              <a:spcBef>
                <a:spcPts val="1200"/>
              </a:spcBef>
              <a:spcAft>
                <a:spcPts val="0"/>
              </a:spcAft>
              <a:buNone/>
            </a:pPr>
            <a:r>
              <a:rPr lang="en" sz="1800" u="sng">
                <a:solidFill>
                  <a:schemeClr val="hlink"/>
                </a:solidFill>
                <a:hlinkClick action="ppaction://hlinksldjump" r:id="rId5"/>
              </a:rPr>
              <a:t>Slide 4 - Plan and implementation</a:t>
            </a:r>
            <a:endParaRPr sz="1800"/>
          </a:p>
          <a:p>
            <a:pPr indent="0" lvl="0" marL="0" rtl="0" algn="l">
              <a:spcBef>
                <a:spcPts val="1200"/>
              </a:spcBef>
              <a:spcAft>
                <a:spcPts val="0"/>
              </a:spcAft>
              <a:buNone/>
            </a:pPr>
            <a:r>
              <a:rPr lang="en" sz="1800" u="sng">
                <a:solidFill>
                  <a:schemeClr val="hlink"/>
                </a:solidFill>
                <a:hlinkClick action="ppaction://hlinksldjump" r:id="rId6"/>
              </a:rPr>
              <a:t>Slide 5 - Pro 1</a:t>
            </a:r>
            <a:endParaRPr sz="1800"/>
          </a:p>
          <a:p>
            <a:pPr indent="0" lvl="0" marL="0" rtl="0" algn="l">
              <a:spcBef>
                <a:spcPts val="1200"/>
              </a:spcBef>
              <a:spcAft>
                <a:spcPts val="1200"/>
              </a:spcAft>
              <a:buNone/>
            </a:pPr>
            <a:r>
              <a:rPr lang="en" sz="1800" u="sng">
                <a:solidFill>
                  <a:schemeClr val="accent5"/>
                </a:solidFill>
                <a:hlinkClick action="ppaction://hlinksldjump" r:id="rId7">
                  <a:extLst>
                    <a:ext uri="{A12FA001-AC4F-418D-AE19-62706E023703}">
                      <ahyp:hlinkClr val="tx"/>
                    </a:ext>
                  </a:extLst>
                </a:hlinkClick>
              </a:rPr>
              <a:t>Slide 6 - Con 1</a:t>
            </a:r>
            <a:endParaRPr sz="1800"/>
          </a:p>
        </p:txBody>
      </p:sp>
      <p:sp>
        <p:nvSpPr>
          <p:cNvPr id="136" name="Google Shape;136;p14"/>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u="sng">
                <a:solidFill>
                  <a:schemeClr val="hlink"/>
                </a:solidFill>
                <a:hlinkClick action="ppaction://hlinksldjump" r:id="rId8"/>
              </a:rPr>
              <a:t>Slide 7 - Problem and why we need artificial gravity</a:t>
            </a:r>
            <a:endParaRPr sz="1600"/>
          </a:p>
          <a:p>
            <a:pPr indent="0" lvl="0" marL="0" rtl="0" algn="l">
              <a:spcBef>
                <a:spcPts val="1200"/>
              </a:spcBef>
              <a:spcAft>
                <a:spcPts val="0"/>
              </a:spcAft>
              <a:buNone/>
            </a:pPr>
            <a:r>
              <a:rPr lang="en" sz="1600" u="sng">
                <a:solidFill>
                  <a:schemeClr val="hlink"/>
                </a:solidFill>
                <a:hlinkClick action="ppaction://hlinksldjump" r:id="rId9"/>
              </a:rPr>
              <a:t>Slide 8 - Problem and why we need artificial gravity</a:t>
            </a:r>
            <a:endParaRPr sz="1600"/>
          </a:p>
          <a:p>
            <a:pPr indent="0" lvl="0" marL="0" rtl="0" algn="l">
              <a:spcBef>
                <a:spcPts val="1200"/>
              </a:spcBef>
              <a:spcAft>
                <a:spcPts val="0"/>
              </a:spcAft>
              <a:buNone/>
            </a:pPr>
            <a:r>
              <a:rPr lang="en" sz="1600" u="sng">
                <a:solidFill>
                  <a:schemeClr val="hlink"/>
                </a:solidFill>
                <a:hlinkClick action="ppaction://hlinksldjump" r:id="rId10"/>
              </a:rPr>
              <a:t>Slide 9 - Summary/Opinion</a:t>
            </a:r>
            <a:endParaRPr sz="1600"/>
          </a:p>
          <a:p>
            <a:pPr indent="0" lvl="0" marL="0" rtl="0" algn="l">
              <a:spcBef>
                <a:spcPts val="1200"/>
              </a:spcBef>
              <a:spcAft>
                <a:spcPts val="1200"/>
              </a:spcAft>
              <a:buClr>
                <a:schemeClr val="dk1"/>
              </a:buClr>
              <a:buSzPts val="1100"/>
              <a:buFont typeface="Arial"/>
              <a:buNone/>
            </a:pPr>
            <a:r>
              <a:rPr lang="en" sz="1600" u="sng">
                <a:solidFill>
                  <a:schemeClr val="hlink"/>
                </a:solidFill>
                <a:hlinkClick action="ppaction://hlinksldjump" r:id="rId11"/>
              </a:rPr>
              <a:t>Slide 10 - References</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History</a:t>
            </a:r>
            <a:endParaRPr/>
          </a:p>
        </p:txBody>
      </p:sp>
      <p:sp>
        <p:nvSpPr>
          <p:cNvPr id="142" name="Google Shape;142;p1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So far this has not been tried in the real world. There have been many tests done to test the idea of adding a rotating living quarters into spaceships in order to add gravity but not yet has it </a:t>
            </a:r>
            <a:r>
              <a:rPr lang="en"/>
              <a:t>been</a:t>
            </a:r>
            <a:r>
              <a:rPr lang="en"/>
              <a:t> implemented into the real world. So not much history is made around this subject.</a:t>
            </a:r>
            <a:endParaRPr/>
          </a:p>
        </p:txBody>
      </p:sp>
      <p:pic>
        <p:nvPicPr>
          <p:cNvPr id="143" name="Google Shape;143;p15"/>
          <p:cNvPicPr preferRelativeResize="0"/>
          <p:nvPr/>
        </p:nvPicPr>
        <p:blipFill>
          <a:blip r:embed="rId3">
            <a:alphaModFix/>
          </a:blip>
          <a:stretch>
            <a:fillRect/>
          </a:stretch>
        </p:blipFill>
        <p:spPr>
          <a:xfrm>
            <a:off x="4572000" y="1849250"/>
            <a:ext cx="4333952" cy="24378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Plan and </a:t>
            </a:r>
            <a:r>
              <a:rPr lang="en"/>
              <a:t>implantation</a:t>
            </a:r>
            <a:endParaRPr/>
          </a:p>
        </p:txBody>
      </p:sp>
      <p:sp>
        <p:nvSpPr>
          <p:cNvPr id="149" name="Google Shape;149;p1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There is still a lot of </a:t>
            </a:r>
            <a:r>
              <a:rPr lang="en"/>
              <a:t>research</a:t>
            </a:r>
            <a:r>
              <a:rPr lang="en"/>
              <a:t> and development that needs to be done but we can </a:t>
            </a:r>
            <a:r>
              <a:rPr lang="en"/>
              <a:t>imagine</a:t>
            </a:r>
            <a:r>
              <a:rPr lang="en"/>
              <a:t> that in the future, when people </a:t>
            </a:r>
            <a:r>
              <a:rPr lang="en"/>
              <a:t>widespread</a:t>
            </a:r>
            <a:r>
              <a:rPr lang="en"/>
              <a:t> go into space, there will be some kind of artificial gravity in order to keep the human body structure healthy and the same as on earth</a:t>
            </a:r>
            <a:endParaRPr/>
          </a:p>
        </p:txBody>
      </p:sp>
      <p:pic>
        <p:nvPicPr>
          <p:cNvPr id="150" name="Google Shape;150;p16"/>
          <p:cNvPicPr preferRelativeResize="0"/>
          <p:nvPr/>
        </p:nvPicPr>
        <p:blipFill>
          <a:blip r:embed="rId3">
            <a:alphaModFix/>
          </a:blip>
          <a:stretch>
            <a:fillRect/>
          </a:stretch>
        </p:blipFill>
        <p:spPr>
          <a:xfrm>
            <a:off x="4528103" y="2750628"/>
            <a:ext cx="3079850" cy="1828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Pro 1</a:t>
            </a:r>
            <a:endParaRPr/>
          </a:p>
        </p:txBody>
      </p:sp>
      <p:sp>
        <p:nvSpPr>
          <p:cNvPr id="156" name="Google Shape;156;p17"/>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Astronauts no longer have </a:t>
            </a:r>
            <a:r>
              <a:rPr lang="en"/>
              <a:t>issues</a:t>
            </a:r>
            <a:r>
              <a:rPr lang="en"/>
              <a:t> with the change </a:t>
            </a:r>
            <a:r>
              <a:rPr lang="en"/>
              <a:t>coming</a:t>
            </a:r>
            <a:r>
              <a:rPr lang="en"/>
              <a:t> back to earth </a:t>
            </a:r>
            <a:r>
              <a:rPr lang="en"/>
              <a:t>with</a:t>
            </a:r>
            <a:r>
              <a:rPr lang="en"/>
              <a:t> the dramatic change in gravity. This means that less </a:t>
            </a:r>
            <a:r>
              <a:rPr lang="en"/>
              <a:t>astronauts</a:t>
            </a:r>
            <a:r>
              <a:rPr lang="en"/>
              <a:t> will pass out or have health </a:t>
            </a:r>
            <a:r>
              <a:rPr lang="en"/>
              <a:t>issues</a:t>
            </a:r>
            <a:r>
              <a:rPr lang="en"/>
              <a:t> when they come back from extended time in space.</a:t>
            </a:r>
            <a:endParaRPr/>
          </a:p>
        </p:txBody>
      </p:sp>
      <p:pic>
        <p:nvPicPr>
          <p:cNvPr id="157" name="Google Shape;157;p17"/>
          <p:cNvPicPr preferRelativeResize="0"/>
          <p:nvPr/>
        </p:nvPicPr>
        <p:blipFill>
          <a:blip r:embed="rId3">
            <a:alphaModFix/>
          </a:blip>
          <a:stretch>
            <a:fillRect/>
          </a:stretch>
        </p:blipFill>
        <p:spPr>
          <a:xfrm>
            <a:off x="5094900" y="1695475"/>
            <a:ext cx="3038501" cy="3038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Con 1</a:t>
            </a:r>
            <a:endParaRPr/>
          </a:p>
        </p:txBody>
      </p:sp>
      <p:sp>
        <p:nvSpPr>
          <p:cNvPr id="163" name="Google Shape;163;p18"/>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Cost and logistics. It is very hard to get a big spinning spacecraft into space from earth. This will and has taken a lot of money and time and we still cannot put a spacecraft into space with this technology.</a:t>
            </a:r>
            <a:endParaRPr/>
          </a:p>
        </p:txBody>
      </p:sp>
      <p:grpSp>
        <p:nvGrpSpPr>
          <p:cNvPr id="164" name="Google Shape;164;p18"/>
          <p:cNvGrpSpPr/>
          <p:nvPr/>
        </p:nvGrpSpPr>
        <p:grpSpPr>
          <a:xfrm>
            <a:off x="732722" y="1749537"/>
            <a:ext cx="3472690" cy="2288934"/>
            <a:chOff x="780425" y="1407700"/>
            <a:chExt cx="2987774" cy="1715200"/>
          </a:xfrm>
        </p:grpSpPr>
        <p:pic>
          <p:nvPicPr>
            <p:cNvPr id="165" name="Google Shape;165;p18"/>
            <p:cNvPicPr preferRelativeResize="0"/>
            <p:nvPr/>
          </p:nvPicPr>
          <p:blipFill>
            <a:blip r:embed="rId3">
              <a:alphaModFix/>
            </a:blip>
            <a:stretch>
              <a:fillRect/>
            </a:stretch>
          </p:blipFill>
          <p:spPr>
            <a:xfrm>
              <a:off x="780425" y="1407700"/>
              <a:ext cx="2987774" cy="1715200"/>
            </a:xfrm>
            <a:prstGeom prst="rect">
              <a:avLst/>
            </a:prstGeom>
            <a:noFill/>
            <a:ln>
              <a:noFill/>
            </a:ln>
          </p:spPr>
        </p:pic>
        <p:pic>
          <p:nvPicPr>
            <p:cNvPr id="166" name="Google Shape;166;p18"/>
            <p:cNvPicPr preferRelativeResize="0"/>
            <p:nvPr/>
          </p:nvPicPr>
          <p:blipFill>
            <a:blip r:embed="rId4">
              <a:alphaModFix/>
            </a:blip>
            <a:stretch>
              <a:fillRect/>
            </a:stretch>
          </p:blipFill>
          <p:spPr>
            <a:xfrm>
              <a:off x="1094804" y="1565091"/>
              <a:ext cx="2359001" cy="1400425"/>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Problem and why we need artificial gravity</a:t>
            </a:r>
            <a:endParaRPr/>
          </a:p>
        </p:txBody>
      </p:sp>
      <p:sp>
        <p:nvSpPr>
          <p:cNvPr id="172" name="Google Shape;172;p19"/>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233A44"/>
                </a:solidFill>
                <a:latin typeface="Arial"/>
                <a:ea typeface="Arial"/>
                <a:cs typeface="Arial"/>
                <a:sym typeface="Arial"/>
              </a:rPr>
              <a:t>When we go into space, the gravity levels are extremely less </a:t>
            </a:r>
            <a:r>
              <a:rPr lang="en">
                <a:solidFill>
                  <a:srgbClr val="233A44"/>
                </a:solidFill>
                <a:latin typeface="Arial"/>
                <a:ea typeface="Arial"/>
                <a:cs typeface="Arial"/>
                <a:sym typeface="Arial"/>
              </a:rPr>
              <a:t>than</a:t>
            </a:r>
            <a:r>
              <a:rPr lang="en">
                <a:solidFill>
                  <a:srgbClr val="233A44"/>
                </a:solidFill>
                <a:latin typeface="Arial"/>
                <a:ea typeface="Arial"/>
                <a:cs typeface="Arial"/>
                <a:sym typeface="Arial"/>
              </a:rPr>
              <a:t> on earth. </a:t>
            </a:r>
            <a:r>
              <a:rPr lang="en">
                <a:solidFill>
                  <a:srgbClr val="233A44"/>
                </a:solidFill>
                <a:highlight>
                  <a:srgbClr val="FFFFFF"/>
                </a:highlight>
                <a:latin typeface="Arial"/>
                <a:ea typeface="Arial"/>
                <a:cs typeface="Arial"/>
                <a:sym typeface="Arial"/>
              </a:rPr>
              <a:t>T</a:t>
            </a:r>
            <a:r>
              <a:rPr lang="en">
                <a:solidFill>
                  <a:srgbClr val="233A44"/>
                </a:solidFill>
                <a:highlight>
                  <a:srgbClr val="FFFFFF"/>
                </a:highlight>
                <a:latin typeface="Arial"/>
                <a:ea typeface="Arial"/>
                <a:cs typeface="Arial"/>
                <a:sym typeface="Arial"/>
              </a:rPr>
              <a:t>here are a number of things that we know are affected by the loss of gravity or by microgravity. With no gravity, we lose bone mass, bone mineral density, muscle mass. We also lose some of our cardiovascular function. </a:t>
            </a:r>
            <a:endParaRPr>
              <a:solidFill>
                <a:srgbClr val="233A44"/>
              </a:solidFill>
              <a:latin typeface="Arial"/>
              <a:ea typeface="Arial"/>
              <a:cs typeface="Arial"/>
              <a:sym typeface="Arial"/>
            </a:endParaRPr>
          </a:p>
        </p:txBody>
      </p:sp>
      <p:pic>
        <p:nvPicPr>
          <p:cNvPr id="173" name="Google Shape;173;p19"/>
          <p:cNvPicPr preferRelativeResize="0"/>
          <p:nvPr/>
        </p:nvPicPr>
        <p:blipFill>
          <a:blip r:embed="rId3">
            <a:alphaModFix/>
          </a:blip>
          <a:stretch>
            <a:fillRect/>
          </a:stretch>
        </p:blipFill>
        <p:spPr>
          <a:xfrm>
            <a:off x="4505250" y="1722050"/>
            <a:ext cx="4333949" cy="243784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Problem and why we need artificial gravity</a:t>
            </a:r>
            <a:endParaRPr/>
          </a:p>
        </p:txBody>
      </p:sp>
      <p:sp>
        <p:nvSpPr>
          <p:cNvPr id="179" name="Google Shape;179;p20"/>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can fix these problems by implementing artificial gravity. This would be done by adding a </a:t>
            </a:r>
            <a:r>
              <a:rPr lang="en"/>
              <a:t>rotating</a:t>
            </a:r>
            <a:r>
              <a:rPr lang="en"/>
              <a:t> section of the spaceship adding around 1g of gravity or less.</a:t>
            </a:r>
            <a:endParaRPr/>
          </a:p>
          <a:p>
            <a:pPr indent="0" lvl="0" marL="0" rtl="0" algn="l">
              <a:spcBef>
                <a:spcPts val="1200"/>
              </a:spcBef>
              <a:spcAft>
                <a:spcPts val="1200"/>
              </a:spcAft>
              <a:buNone/>
            </a:pPr>
            <a:r>
              <a:rPr lang="en"/>
              <a:t>1g or Gravity - .7g’s of gravity </a:t>
            </a:r>
            <a:endParaRPr/>
          </a:p>
        </p:txBody>
      </p:sp>
      <p:pic>
        <p:nvPicPr>
          <p:cNvPr id="180" name="Google Shape;180;p20" title="Points scored"/>
          <p:cNvPicPr preferRelativeResize="0"/>
          <p:nvPr/>
        </p:nvPicPr>
        <p:blipFill>
          <a:blip r:embed="rId3">
            <a:alphaModFix/>
          </a:blip>
          <a:stretch>
            <a:fillRect/>
          </a:stretch>
        </p:blipFill>
        <p:spPr>
          <a:xfrm>
            <a:off x="4657650" y="1952600"/>
            <a:ext cx="4333950" cy="26798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Summary/Opinion</a:t>
            </a:r>
            <a:endParaRPr/>
          </a:p>
        </p:txBody>
      </p:sp>
      <p:sp>
        <p:nvSpPr>
          <p:cNvPr id="186" name="Google Shape;186;p21"/>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 really like the idea of space and I feel that there is </a:t>
            </a:r>
            <a:r>
              <a:rPr lang="en"/>
              <a:t>definitely</a:t>
            </a:r>
            <a:r>
              <a:rPr lang="en"/>
              <a:t> a problem when it comes to gravity. I think that the human body needs around one g of gravity in order to be healthy. So I like the idea of this technology. I do think it has a long way to go until it can be put into wide scale use.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